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Nunito SemiBold"/>
      <p:regular r:id="rId31"/>
      <p:bold r:id="rId32"/>
      <p:italic r:id="rId33"/>
      <p:boldItalic r:id="rId34"/>
    </p:embeddedFont>
    <p:embeddedFont>
      <p:font typeface="Inter Tight Medium"/>
      <p:regular r:id="rId35"/>
      <p:bold r:id="rId36"/>
      <p:italic r:id="rId37"/>
      <p:boldItalic r:id="rId38"/>
    </p:embeddedFont>
    <p:embeddedFont>
      <p:font typeface="Nunito"/>
      <p:regular r:id="rId39"/>
      <p:bold r:id="rId40"/>
      <p:italic r:id="rId41"/>
      <p:boldItalic r:id="rId42"/>
    </p:embeddedFont>
    <p:embeddedFont>
      <p:font typeface="Inter Tight"/>
      <p:regular r:id="rId43"/>
      <p:bold r:id="rId44"/>
      <p:italic r:id="rId45"/>
      <p:boldItalic r:id="rId46"/>
    </p:embeddedFont>
    <p:embeddedFont>
      <p:font typeface="Inter Tight SemiBold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5678C1-F6A3-4513-934D-1B4443F073F0}">
  <a:tblStyle styleId="{4E5678C1-F6A3-4513-934D-1B4443F073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.fntdata"/><Relationship Id="rId42" Type="http://schemas.openxmlformats.org/officeDocument/2006/relationships/font" Target="fonts/Nunito-boldItalic.fntdata"/><Relationship Id="rId41" Type="http://schemas.openxmlformats.org/officeDocument/2006/relationships/font" Target="fonts/Nunito-italic.fntdata"/><Relationship Id="rId44" Type="http://schemas.openxmlformats.org/officeDocument/2006/relationships/font" Target="fonts/InterTight-bold.fntdata"/><Relationship Id="rId43" Type="http://schemas.openxmlformats.org/officeDocument/2006/relationships/font" Target="fonts/InterTight-regular.fntdata"/><Relationship Id="rId46" Type="http://schemas.openxmlformats.org/officeDocument/2006/relationships/font" Target="fonts/InterTight-boldItalic.fntdata"/><Relationship Id="rId45" Type="http://schemas.openxmlformats.org/officeDocument/2006/relationships/font" Target="fonts/InterT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InterTightSemiBold-bold.fntdata"/><Relationship Id="rId47" Type="http://schemas.openxmlformats.org/officeDocument/2006/relationships/font" Target="fonts/InterTightSemiBold-regular.fntdata"/><Relationship Id="rId49" Type="http://schemas.openxmlformats.org/officeDocument/2006/relationships/font" Target="fonts/InterTightSemiBold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SemiBold-regular.fntdata"/><Relationship Id="rId30" Type="http://schemas.openxmlformats.org/officeDocument/2006/relationships/slide" Target="slides/slide24.xml"/><Relationship Id="rId33" Type="http://schemas.openxmlformats.org/officeDocument/2006/relationships/font" Target="fonts/NunitoSemiBold-italic.fntdata"/><Relationship Id="rId32" Type="http://schemas.openxmlformats.org/officeDocument/2006/relationships/font" Target="fonts/NunitoSemiBold-bold.fntdata"/><Relationship Id="rId35" Type="http://schemas.openxmlformats.org/officeDocument/2006/relationships/font" Target="fonts/InterTightMedium-regular.fntdata"/><Relationship Id="rId34" Type="http://schemas.openxmlformats.org/officeDocument/2006/relationships/font" Target="fonts/NunitoSemiBold-boldItalic.fntdata"/><Relationship Id="rId37" Type="http://schemas.openxmlformats.org/officeDocument/2006/relationships/font" Target="fonts/InterTightMedium-italic.fntdata"/><Relationship Id="rId36" Type="http://schemas.openxmlformats.org/officeDocument/2006/relationships/font" Target="fonts/InterTightMedium-bold.fntdata"/><Relationship Id="rId39" Type="http://schemas.openxmlformats.org/officeDocument/2006/relationships/font" Target="fonts/Nunito-regular.fntdata"/><Relationship Id="rId38" Type="http://schemas.openxmlformats.org/officeDocument/2006/relationships/font" Target="fonts/InterTight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InterTightSemiBold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a1ef63672c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a1ef63672c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a23db6b3a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a23db6b3a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a23db6b3aa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a23db6b3aa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a2f8a30d9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a2f8a30d9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a2f8a30d9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a2f8a30d9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a4716612a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a4716612a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a23db6b3aa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a23db6b3aa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a23db6b3aa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a23db6b3aa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a23db6b3aa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a23db6b3aa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a23db6b3aa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a23db6b3aa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a23db6b3aa_2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a23db6b3aa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a1ef63672c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a1ef63672c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a23db6b3aa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a23db6b3aa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a2560b71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a2560b71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a1ef63672c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a1ef63672c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a2ba813b0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a2ba813b0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a2560b71b5_1_2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a2560b71b5_1_2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a2560b71b5_1_2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a2560b71b5_1_2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1ef63672c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a1ef63672c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a1ef63672c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a1ef63672c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a23db6b3aa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a23db6b3aa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a23db6b3aa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a23db6b3aa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a23db6b3aa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a23db6b3aa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a23db6b3aa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a23db6b3aa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HEADER_1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75" y="256675"/>
            <a:ext cx="3798141" cy="1190474"/>
            <a:chOff x="75" y="256675"/>
            <a:chExt cx="3798141" cy="1190474"/>
          </a:xfrm>
        </p:grpSpPr>
        <p:sp>
          <p:nvSpPr>
            <p:cNvPr id="126" name="Google Shape;126;p13"/>
            <p:cNvSpPr/>
            <p:nvPr/>
          </p:nvSpPr>
          <p:spPr>
            <a:xfrm flipH="1" rot="10800000">
              <a:off x="75" y="256675"/>
              <a:ext cx="3798000" cy="1190400"/>
            </a:xfrm>
            <a:prstGeom prst="snip1Rect">
              <a:avLst>
                <a:gd fmla="val 3510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 flipH="1" rot="-10795068">
              <a:off x="3380016" y="1028349"/>
              <a:ext cx="418200" cy="41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128" name="Google Shape;128;p13"/>
          <p:cNvSpPr txBox="1"/>
          <p:nvPr>
            <p:ph type="title"/>
          </p:nvPr>
        </p:nvSpPr>
        <p:spPr>
          <a:xfrm>
            <a:off x="333925" y="544250"/>
            <a:ext cx="30399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149126" y="2348550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2" type="subTitle"/>
          </p:nvPr>
        </p:nvSpPr>
        <p:spPr>
          <a:xfrm>
            <a:off x="1149126" y="2802869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3" type="subTitle"/>
          </p:nvPr>
        </p:nvSpPr>
        <p:spPr>
          <a:xfrm>
            <a:off x="1149126" y="3257187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4" type="subTitle"/>
          </p:nvPr>
        </p:nvSpPr>
        <p:spPr>
          <a:xfrm>
            <a:off x="1149126" y="3711506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5" type="subTitle"/>
          </p:nvPr>
        </p:nvSpPr>
        <p:spPr>
          <a:xfrm>
            <a:off x="1149126" y="4165824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6" type="subTitle"/>
          </p:nvPr>
        </p:nvSpPr>
        <p:spPr>
          <a:xfrm>
            <a:off x="5327851" y="2348550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7" type="subTitle"/>
          </p:nvPr>
        </p:nvSpPr>
        <p:spPr>
          <a:xfrm>
            <a:off x="5327851" y="2802869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8" type="subTitle"/>
          </p:nvPr>
        </p:nvSpPr>
        <p:spPr>
          <a:xfrm>
            <a:off x="5327851" y="3257187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9" type="subTitle"/>
          </p:nvPr>
        </p:nvSpPr>
        <p:spPr>
          <a:xfrm>
            <a:off x="5327851" y="3711506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13" type="subTitle"/>
          </p:nvPr>
        </p:nvSpPr>
        <p:spPr>
          <a:xfrm>
            <a:off x="5327851" y="4165824"/>
            <a:ext cx="32343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 3">
  <p:cSld name="MAIN_POINT_1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/>
          <p:nvPr>
            <p:ph idx="2" type="pic"/>
          </p:nvPr>
        </p:nvSpPr>
        <p:spPr>
          <a:xfrm rot="-300067">
            <a:off x="550589" y="883785"/>
            <a:ext cx="3630622" cy="3658027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14"/>
          <p:cNvSpPr txBox="1"/>
          <p:nvPr>
            <p:ph type="title"/>
          </p:nvPr>
        </p:nvSpPr>
        <p:spPr>
          <a:xfrm>
            <a:off x="5204625" y="1249533"/>
            <a:ext cx="3662100" cy="9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5204625" y="2291390"/>
            <a:ext cx="36621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3" type="subTitle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4" type="subTitle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s">
  <p:cSld name="TITLE_AND_BODY_1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>
            <p:ph idx="2" type="pic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48" name="Google Shape;148;p15"/>
          <p:cNvSpPr/>
          <p:nvPr>
            <p:ph idx="3" type="pic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5"/>
          <p:cNvSpPr txBox="1"/>
          <p:nvPr>
            <p:ph idx="4" type="subTitle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153" name="Google Shape;153;p15"/>
          <p:cNvSpPr txBox="1"/>
          <p:nvPr>
            <p:ph idx="5" type="subTitle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TWO_COLUMNS_1"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156" name="Google Shape;156;p1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157" name="Google Shape;157;p1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fmla="val 40868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59" name="Google Shape;159;p16"/>
            <p:cNvSpPr/>
            <p:nvPr/>
          </p:nvSpPr>
          <p:spPr>
            <a:xfrm flipH="1" rot="4500068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60" name="Google Shape;160;p16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6"/>
          <p:cNvSpPr txBox="1"/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" name="Google Shape;163;p16"/>
          <p:cNvSpPr txBox="1"/>
          <p:nvPr>
            <p:ph idx="2" type="subTitle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164" name="Google Shape;164;p16"/>
          <p:cNvSpPr txBox="1"/>
          <p:nvPr>
            <p:ph idx="3" type="subTitle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ONLY_1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/>
          <p:nvPr>
            <p:ph idx="2" type="pic"/>
          </p:nvPr>
        </p:nvSpPr>
        <p:spPr>
          <a:xfrm rot="299866">
            <a:off x="764484" y="2679783"/>
            <a:ext cx="1938771" cy="1938771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7" name="Google Shape;167;p17"/>
          <p:cNvSpPr/>
          <p:nvPr>
            <p:ph idx="3" type="pic"/>
          </p:nvPr>
        </p:nvSpPr>
        <p:spPr>
          <a:xfrm rot="-299913">
            <a:off x="3602840" y="2620826"/>
            <a:ext cx="1938472" cy="1938472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8" name="Google Shape;168;p17"/>
          <p:cNvSpPr/>
          <p:nvPr>
            <p:ph idx="4" type="pic"/>
          </p:nvPr>
        </p:nvSpPr>
        <p:spPr>
          <a:xfrm rot="299913">
            <a:off x="6440891" y="2679947"/>
            <a:ext cx="1938472" cy="1938472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9" name="Google Shape;169;p17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17"/>
          <p:cNvSpPr txBox="1"/>
          <p:nvPr>
            <p:ph idx="1" type="subTitle"/>
          </p:nvPr>
        </p:nvSpPr>
        <p:spPr>
          <a:xfrm>
            <a:off x="381063" y="1182922"/>
            <a:ext cx="27054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171" name="Google Shape;171;p17"/>
          <p:cNvSpPr txBox="1"/>
          <p:nvPr>
            <p:ph idx="5" type="body"/>
          </p:nvPr>
        </p:nvSpPr>
        <p:spPr>
          <a:xfrm>
            <a:off x="381063" y="1521625"/>
            <a:ext cx="27054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2" name="Google Shape;172;p17"/>
          <p:cNvSpPr txBox="1"/>
          <p:nvPr>
            <p:ph idx="6" type="subTitle"/>
          </p:nvPr>
        </p:nvSpPr>
        <p:spPr>
          <a:xfrm>
            <a:off x="3219300" y="1182922"/>
            <a:ext cx="27054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173" name="Google Shape;173;p17"/>
          <p:cNvSpPr txBox="1"/>
          <p:nvPr>
            <p:ph idx="7" type="body"/>
          </p:nvPr>
        </p:nvSpPr>
        <p:spPr>
          <a:xfrm>
            <a:off x="3219300" y="1521625"/>
            <a:ext cx="27054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4" name="Google Shape;174;p17"/>
          <p:cNvSpPr txBox="1"/>
          <p:nvPr>
            <p:ph idx="8" type="subTitle"/>
          </p:nvPr>
        </p:nvSpPr>
        <p:spPr>
          <a:xfrm>
            <a:off x="6057538" y="1182922"/>
            <a:ext cx="27054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175" name="Google Shape;175;p17"/>
          <p:cNvSpPr txBox="1"/>
          <p:nvPr>
            <p:ph idx="9" type="body"/>
          </p:nvPr>
        </p:nvSpPr>
        <p:spPr>
          <a:xfrm>
            <a:off x="6057538" y="1521625"/>
            <a:ext cx="27054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6" name="Google Shape;176;p17"/>
          <p:cNvSpPr txBox="1"/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17"/>
          <p:cNvSpPr txBox="1"/>
          <p:nvPr>
            <p:ph idx="13" type="subTitle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178" name="Google Shape;178;p17"/>
          <p:cNvSpPr txBox="1"/>
          <p:nvPr>
            <p:ph idx="14" type="subTitle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pestechnology/PESU_RR_CSE_B_P73_API_Rate_Limiter_QuadCore/tree/main/docs/Retrospective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pestechnology/PESU_RR_CSE_B_P73_API_Rate_Limiter_QuadCore/blob/main/docs/STP/STP.pd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pestechnology/PESU_RR_CSE_B_P73_API_Rate_Limiter_QuadCore/blob/main/docs/SAD/SAD.pdf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pestechnology/PESU_RR_CSE_B_P73_API_Rate_Limiter_QuadCore" TargetMode="External"/><Relationship Id="rId4" Type="http://schemas.openxmlformats.org/officeDocument/2006/relationships/hyperlink" Target="https://ankitamuni2005-1755576805070.atlassian.net/jira/software/c/projects/QC/boards/34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pestechnology/PESU_RR_CSE_B_P73_API_Rate_Limiter_QuadCore/blob/main/docs/SRS/SRS.pdf" TargetMode="External"/><Relationship Id="rId4" Type="http://schemas.openxmlformats.org/officeDocument/2006/relationships/hyperlink" Target="https://ankitamuni2005-1755576805070.atlassian.net/jira/software/c/projects/QC/boards/34/backlo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/>
          <p:nvPr>
            <p:ph type="ctrTitle"/>
          </p:nvPr>
        </p:nvSpPr>
        <p:spPr>
          <a:xfrm>
            <a:off x="1436425" y="1559575"/>
            <a:ext cx="7216200" cy="11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SOFTWARE ENGINEERING MINI PROJECT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TITLE :  API RATE LIMITER  </a:t>
            </a:r>
            <a:endParaRPr sz="2400"/>
          </a:p>
        </p:txBody>
      </p:sp>
      <p:sp>
        <p:nvSpPr>
          <p:cNvPr id="184" name="Google Shape;184;p18"/>
          <p:cNvSpPr txBox="1"/>
          <p:nvPr>
            <p:ph idx="1" type="subTitle"/>
          </p:nvPr>
        </p:nvSpPr>
        <p:spPr>
          <a:xfrm>
            <a:off x="1773850" y="3034800"/>
            <a:ext cx="5494800" cy="14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NAME : </a:t>
            </a:r>
            <a:r>
              <a:rPr lang="en" sz="1400">
                <a:solidFill>
                  <a:schemeClr val="dk2"/>
                </a:solidFill>
              </a:rPr>
              <a:t> ANKITA MUNI (PES1UG23CS081)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                                             MANASA S A  (PES1UG24CS811)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				ARYA S (PES1UG23CS107)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          </a:t>
            </a:r>
            <a:r>
              <a:rPr lang="en" sz="1400">
                <a:solidFill>
                  <a:schemeClr val="dk2"/>
                </a:solidFill>
              </a:rPr>
              <a:t>LIKITHA H ( PES1UG24CS810)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  <a:r>
              <a:rPr lang="en" sz="1400">
                <a:solidFill>
                  <a:schemeClr val="dk2"/>
                </a:solidFill>
              </a:rPr>
              <a:t>    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TEAM : QUAD CORE 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4" name="Google Shape;274;p27"/>
          <p:cNvSpPr txBox="1"/>
          <p:nvPr>
            <p:ph type="title"/>
          </p:nvPr>
        </p:nvSpPr>
        <p:spPr>
          <a:xfrm>
            <a:off x="252825" y="467763"/>
            <a:ext cx="4184700" cy="6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Burndown Chart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262425" y="1409600"/>
            <a:ext cx="8240100" cy="3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Google Shape;2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50" y="1049376"/>
            <a:ext cx="7639648" cy="390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>
            <p:ph type="title"/>
          </p:nvPr>
        </p:nvSpPr>
        <p:spPr>
          <a:xfrm>
            <a:off x="80375" y="122863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Branching </a:t>
            </a:r>
            <a:r>
              <a:rPr lang="en">
                <a:solidFill>
                  <a:schemeClr val="dk1"/>
                </a:solidFill>
              </a:rPr>
              <a:t>Strategy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2" name="Google Shape;2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724" y="695575"/>
            <a:ext cx="4532549" cy="434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 txBox="1"/>
          <p:nvPr>
            <p:ph type="title"/>
          </p:nvPr>
        </p:nvSpPr>
        <p:spPr>
          <a:xfrm>
            <a:off x="80375" y="122875"/>
            <a:ext cx="4976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Commits and File Structure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8" name="Google Shape;2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600" y="638300"/>
            <a:ext cx="3823575" cy="438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0"/>
          <p:cNvSpPr txBox="1"/>
          <p:nvPr>
            <p:ph type="title"/>
          </p:nvPr>
        </p:nvSpPr>
        <p:spPr>
          <a:xfrm>
            <a:off x="80375" y="122875"/>
            <a:ext cx="4976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Pull Requests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4" name="Google Shape;2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200" y="152400"/>
            <a:ext cx="325434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 txBox="1"/>
          <p:nvPr>
            <p:ph idx="3" type="subTitle"/>
          </p:nvPr>
        </p:nvSpPr>
        <p:spPr>
          <a:xfrm>
            <a:off x="333925" y="205550"/>
            <a:ext cx="21459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>
                <a:solidFill>
                  <a:schemeClr val="dk1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Workflows</a:t>
            </a:r>
            <a:endParaRPr sz="2800">
              <a:solidFill>
                <a:schemeClr val="dk1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id="300" name="Google Shape;3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225" y="152400"/>
            <a:ext cx="291142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 txBox="1"/>
          <p:nvPr>
            <p:ph type="title"/>
          </p:nvPr>
        </p:nvSpPr>
        <p:spPr>
          <a:xfrm>
            <a:off x="387300" y="355288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Retrospective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322400" y="1433000"/>
            <a:ext cx="7062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https://github.com/pestechnology/PESU_RR_CSE_B_P73_API_Rate_Limiter_QuadCore/tree/main/docs/Retrospective</a:t>
            </a:r>
            <a:endParaRPr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297825" y="317800"/>
            <a:ext cx="5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Test Plan Document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119950" y="1147175"/>
            <a:ext cx="7245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https://github.com/pestechnology/PESU_RR_CSE_B_P73_API_Rate_Limiter_QuadCore/blob/main/docs/STP/STP.pdf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313" name="Google Shape;313;p33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{4E5678C1-F6A3-4513-934D-1B4443F073F0}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System Testing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29 test cases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Unit Testing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18 test cases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Integration Testing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 test cases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4"/>
          <p:cNvSpPr txBox="1"/>
          <p:nvPr>
            <p:ph type="title"/>
          </p:nvPr>
        </p:nvSpPr>
        <p:spPr>
          <a:xfrm>
            <a:off x="170350" y="475250"/>
            <a:ext cx="5887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Code Coverage and Pylint Score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19" name="Google Shape;3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33925"/>
            <a:ext cx="8839197" cy="1063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00350"/>
            <a:ext cx="4853290" cy="21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 txBox="1"/>
          <p:nvPr>
            <p:ph type="title"/>
          </p:nvPr>
        </p:nvSpPr>
        <p:spPr>
          <a:xfrm>
            <a:off x="222825" y="332788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CI/CD Pipeline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26" name="Google Shape;32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39525"/>
            <a:ext cx="8859974" cy="40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/>
          <p:nvPr>
            <p:ph type="title"/>
          </p:nvPr>
        </p:nvSpPr>
        <p:spPr>
          <a:xfrm>
            <a:off x="207850" y="152863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Continuous</a:t>
            </a:r>
            <a:r>
              <a:rPr lang="en">
                <a:solidFill>
                  <a:schemeClr val="dk1"/>
                </a:solidFill>
              </a:rPr>
              <a:t> Testing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32" name="Google Shape;33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7625"/>
            <a:ext cx="7510376" cy="38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 txBox="1"/>
          <p:nvPr>
            <p:ph type="title"/>
          </p:nvPr>
        </p:nvSpPr>
        <p:spPr>
          <a:xfrm>
            <a:off x="333925" y="544250"/>
            <a:ext cx="30399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90" name="Google Shape;190;p19"/>
          <p:cNvSpPr txBox="1"/>
          <p:nvPr>
            <p:ph idx="1" type="subTitle"/>
          </p:nvPr>
        </p:nvSpPr>
        <p:spPr>
          <a:xfrm>
            <a:off x="844305" y="165125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What is API rate limiter ?</a:t>
            </a:r>
            <a:endParaRPr b="1"/>
          </a:p>
        </p:txBody>
      </p:sp>
      <p:sp>
        <p:nvSpPr>
          <p:cNvPr id="191" name="Google Shape;191;p19"/>
          <p:cNvSpPr txBox="1"/>
          <p:nvPr>
            <p:ph idx="2" type="subTitle"/>
          </p:nvPr>
        </p:nvSpPr>
        <p:spPr>
          <a:xfrm>
            <a:off x="844305" y="210557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Purpose</a:t>
            </a:r>
            <a:r>
              <a:rPr b="1" lang="en"/>
              <a:t> of API Rate Limiter</a:t>
            </a:r>
            <a:endParaRPr b="1"/>
          </a:p>
        </p:txBody>
      </p:sp>
      <p:sp>
        <p:nvSpPr>
          <p:cNvPr id="192" name="Google Shape;192;p19"/>
          <p:cNvSpPr txBox="1"/>
          <p:nvPr>
            <p:ph idx="3" type="subTitle"/>
          </p:nvPr>
        </p:nvSpPr>
        <p:spPr>
          <a:xfrm>
            <a:off x="844305" y="2559891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SRS and Product Backlog</a:t>
            </a:r>
            <a:endParaRPr b="1"/>
          </a:p>
        </p:txBody>
      </p:sp>
      <p:sp>
        <p:nvSpPr>
          <p:cNvPr id="193" name="Google Shape;193;p19"/>
          <p:cNvSpPr txBox="1"/>
          <p:nvPr>
            <p:ph idx="4" type="subTitle"/>
          </p:nvPr>
        </p:nvSpPr>
        <p:spPr>
          <a:xfrm>
            <a:off x="844305" y="3014211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Epics</a:t>
            </a:r>
            <a:endParaRPr b="1"/>
          </a:p>
        </p:txBody>
      </p:sp>
      <p:sp>
        <p:nvSpPr>
          <p:cNvPr id="194" name="Google Shape;194;p19"/>
          <p:cNvSpPr txBox="1"/>
          <p:nvPr>
            <p:ph idx="5" type="subTitle"/>
          </p:nvPr>
        </p:nvSpPr>
        <p:spPr>
          <a:xfrm>
            <a:off x="844305" y="3468531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Sprint 1 </a:t>
            </a:r>
            <a:endParaRPr b="1"/>
          </a:p>
        </p:txBody>
      </p:sp>
      <p:sp>
        <p:nvSpPr>
          <p:cNvPr id="195" name="Google Shape;195;p19"/>
          <p:cNvSpPr txBox="1"/>
          <p:nvPr>
            <p:ph idx="6" type="subTitle"/>
          </p:nvPr>
        </p:nvSpPr>
        <p:spPr>
          <a:xfrm>
            <a:off x="4404008" y="165120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Sprint 2</a:t>
            </a:r>
            <a:r>
              <a:rPr lang="en"/>
              <a:t> </a:t>
            </a:r>
            <a:endParaRPr/>
          </a:p>
        </p:txBody>
      </p:sp>
      <p:sp>
        <p:nvSpPr>
          <p:cNvPr id="196" name="Google Shape;196;p19"/>
          <p:cNvSpPr txBox="1"/>
          <p:nvPr>
            <p:ph idx="7" type="subTitle"/>
          </p:nvPr>
        </p:nvSpPr>
        <p:spPr>
          <a:xfrm>
            <a:off x="4403990" y="2118802"/>
            <a:ext cx="35835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Burndown Chart</a:t>
            </a:r>
            <a:endParaRPr b="1"/>
          </a:p>
        </p:txBody>
      </p:sp>
      <p:sp>
        <p:nvSpPr>
          <p:cNvPr id="197" name="Google Shape;197;p19"/>
          <p:cNvSpPr txBox="1"/>
          <p:nvPr/>
        </p:nvSpPr>
        <p:spPr>
          <a:xfrm>
            <a:off x="128650" y="165125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128650" y="210557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2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128650" y="2559889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3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128650" y="3014209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4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128650" y="3468528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5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2" name="Google Shape;202;p19"/>
          <p:cNvSpPr txBox="1"/>
          <p:nvPr/>
        </p:nvSpPr>
        <p:spPr>
          <a:xfrm>
            <a:off x="4014258" y="165125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6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4014258" y="210557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7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4041942" y="2573148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8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4403990" y="2603905"/>
            <a:ext cx="2739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Branching Strategy </a:t>
            </a:r>
            <a:endParaRPr b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9"/>
          <p:cNvSpPr txBox="1"/>
          <p:nvPr/>
        </p:nvSpPr>
        <p:spPr>
          <a:xfrm>
            <a:off x="3936613" y="358685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10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7" name="Google Shape;207;p19"/>
          <p:cNvSpPr txBox="1"/>
          <p:nvPr/>
        </p:nvSpPr>
        <p:spPr>
          <a:xfrm>
            <a:off x="4449587" y="3617607"/>
            <a:ext cx="2739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Test Plan Document</a:t>
            </a:r>
            <a:endParaRPr b="1"/>
          </a:p>
        </p:txBody>
      </p:sp>
      <p:sp>
        <p:nvSpPr>
          <p:cNvPr id="208" name="Google Shape;208;p19"/>
          <p:cNvSpPr txBox="1"/>
          <p:nvPr/>
        </p:nvSpPr>
        <p:spPr>
          <a:xfrm>
            <a:off x="4014242" y="3007598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9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4403990" y="3110755"/>
            <a:ext cx="2739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Retrospective</a:t>
            </a:r>
            <a:endParaRPr b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/>
          <p:nvPr>
            <p:ph type="title"/>
          </p:nvPr>
        </p:nvSpPr>
        <p:spPr>
          <a:xfrm>
            <a:off x="125350" y="287825"/>
            <a:ext cx="526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Software Architecture Design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8" name="Google Shape;338;p37"/>
          <p:cNvSpPr txBox="1"/>
          <p:nvPr/>
        </p:nvSpPr>
        <p:spPr>
          <a:xfrm>
            <a:off x="202425" y="1596975"/>
            <a:ext cx="8390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https://github.com/pestechnology/PESU_RR_CSE_B_P73_API_Rate_Limiter_QuadCore/blob/main/docs/SAD/SAD.pdf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 txBox="1"/>
          <p:nvPr>
            <p:ph type="title"/>
          </p:nvPr>
        </p:nvSpPr>
        <p:spPr>
          <a:xfrm>
            <a:off x="170350" y="295313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Frontend Design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44" name="Google Shape;3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50" y="1109675"/>
            <a:ext cx="3456500" cy="15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287" y="2978950"/>
            <a:ext cx="3584826" cy="180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1275" y="1191837"/>
            <a:ext cx="4513675" cy="141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81275" y="2978950"/>
            <a:ext cx="4618750" cy="167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3" name="Google Shape;353;p39"/>
          <p:cNvSpPr txBox="1"/>
          <p:nvPr/>
        </p:nvSpPr>
        <p:spPr>
          <a:xfrm>
            <a:off x="273100" y="406300"/>
            <a:ext cx="76266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Deployment </a:t>
            </a:r>
            <a:r>
              <a:rPr lang="en" sz="3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Artifacts</a:t>
            </a:r>
            <a:endParaRPr sz="3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4" name="Google Shape;35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4600"/>
            <a:ext cx="8839199" cy="3027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0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40"/>
          <p:cNvSpPr txBox="1"/>
          <p:nvPr/>
        </p:nvSpPr>
        <p:spPr>
          <a:xfrm>
            <a:off x="202450" y="1372100"/>
            <a:ext cx="81951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GITHUB :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https://github.com/pestechnology/PESU_RR_CSE_B_P73_API_Rate_Limiter_QuadCore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JIRA :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https://ankitamuni2005-1755576805070.atlassian.net/jira/software/c/projects/QC/boards/34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61" name="Google Shape;361;p40"/>
          <p:cNvSpPr txBox="1"/>
          <p:nvPr/>
        </p:nvSpPr>
        <p:spPr>
          <a:xfrm>
            <a:off x="273100" y="406300"/>
            <a:ext cx="76266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Links 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000" y="428300"/>
            <a:ext cx="7672499" cy="428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title"/>
          </p:nvPr>
        </p:nvSpPr>
        <p:spPr>
          <a:xfrm>
            <a:off x="333925" y="544250"/>
            <a:ext cx="30399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844305" y="165125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Code Coverage and Pylint Score</a:t>
            </a:r>
            <a:endParaRPr b="1"/>
          </a:p>
        </p:txBody>
      </p:sp>
      <p:sp>
        <p:nvSpPr>
          <p:cNvPr id="216" name="Google Shape;216;p20"/>
          <p:cNvSpPr txBox="1"/>
          <p:nvPr>
            <p:ph idx="2" type="subTitle"/>
          </p:nvPr>
        </p:nvSpPr>
        <p:spPr>
          <a:xfrm>
            <a:off x="844305" y="210557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CI/CD Pipeline</a:t>
            </a:r>
            <a:endParaRPr b="1"/>
          </a:p>
        </p:txBody>
      </p:sp>
      <p:sp>
        <p:nvSpPr>
          <p:cNvPr id="217" name="Google Shape;217;p20"/>
          <p:cNvSpPr txBox="1"/>
          <p:nvPr>
            <p:ph idx="3" type="subTitle"/>
          </p:nvPr>
        </p:nvSpPr>
        <p:spPr>
          <a:xfrm>
            <a:off x="844305" y="2559891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Continuous Testing</a:t>
            </a:r>
            <a:endParaRPr b="1"/>
          </a:p>
        </p:txBody>
      </p:sp>
      <p:sp>
        <p:nvSpPr>
          <p:cNvPr id="218" name="Google Shape;218;p20"/>
          <p:cNvSpPr txBox="1"/>
          <p:nvPr>
            <p:ph idx="4" type="subTitle"/>
          </p:nvPr>
        </p:nvSpPr>
        <p:spPr>
          <a:xfrm>
            <a:off x="844305" y="3014211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Software Architecture Design</a:t>
            </a:r>
            <a:endParaRPr b="1"/>
          </a:p>
        </p:txBody>
      </p:sp>
      <p:sp>
        <p:nvSpPr>
          <p:cNvPr id="219" name="Google Shape;219;p20"/>
          <p:cNvSpPr txBox="1"/>
          <p:nvPr>
            <p:ph idx="5" type="subTitle"/>
          </p:nvPr>
        </p:nvSpPr>
        <p:spPr>
          <a:xfrm>
            <a:off x="691105" y="3468506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lang="en"/>
              <a:t> </a:t>
            </a:r>
            <a:r>
              <a:rPr b="1" lang="en"/>
              <a:t>Front-End Design</a:t>
            </a:r>
            <a:endParaRPr b="1"/>
          </a:p>
        </p:txBody>
      </p:sp>
      <p:sp>
        <p:nvSpPr>
          <p:cNvPr id="220" name="Google Shape;220;p20"/>
          <p:cNvSpPr txBox="1"/>
          <p:nvPr>
            <p:ph idx="6" type="subTitle"/>
          </p:nvPr>
        </p:nvSpPr>
        <p:spPr>
          <a:xfrm>
            <a:off x="4449583" y="1657850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Deployment Artifacts</a:t>
            </a:r>
            <a:endParaRPr b="1"/>
          </a:p>
        </p:txBody>
      </p:sp>
      <p:sp>
        <p:nvSpPr>
          <p:cNvPr id="221" name="Google Shape;221;p20"/>
          <p:cNvSpPr txBox="1"/>
          <p:nvPr/>
        </p:nvSpPr>
        <p:spPr>
          <a:xfrm>
            <a:off x="128650" y="165125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2" name="Google Shape;222;p20"/>
          <p:cNvSpPr txBox="1"/>
          <p:nvPr/>
        </p:nvSpPr>
        <p:spPr>
          <a:xfrm>
            <a:off x="128650" y="210557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2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128650" y="2559889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3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128650" y="3014209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4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5" name="Google Shape;225;p20"/>
          <p:cNvSpPr txBox="1"/>
          <p:nvPr/>
        </p:nvSpPr>
        <p:spPr>
          <a:xfrm>
            <a:off x="128650" y="3468528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5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4014258" y="1651250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</a:t>
            </a: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6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7" name="Google Shape;227;p20"/>
          <p:cNvSpPr txBox="1"/>
          <p:nvPr/>
        </p:nvSpPr>
        <p:spPr>
          <a:xfrm>
            <a:off x="4046750" y="2098975"/>
            <a:ext cx="435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17</a:t>
            </a:r>
            <a:endParaRPr sz="1700">
              <a:solidFill>
                <a:schemeClr val="dk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228" name="Google Shape;228;p20"/>
          <p:cNvSpPr txBox="1"/>
          <p:nvPr>
            <p:ph idx="6" type="subTitle"/>
          </p:nvPr>
        </p:nvSpPr>
        <p:spPr>
          <a:xfrm>
            <a:off x="4449583" y="2112175"/>
            <a:ext cx="2953800" cy="4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r>
              <a:rPr b="1" lang="en"/>
              <a:t>Project Links 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 txBox="1"/>
          <p:nvPr>
            <p:ph idx="12" type="sldNum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1"/>
          <p:cNvSpPr txBox="1"/>
          <p:nvPr>
            <p:ph idx="1" type="body"/>
          </p:nvPr>
        </p:nvSpPr>
        <p:spPr>
          <a:xfrm>
            <a:off x="5204625" y="2291390"/>
            <a:ext cx="3662100" cy="19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API Rate Limiter is a control mechanism that restricts how many times a user, application, or system can make API requests within a specific time period (like per second, per minute, or per hour)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50" y="1761475"/>
            <a:ext cx="4686451" cy="23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1"/>
          <p:cNvSpPr txBox="1"/>
          <p:nvPr/>
        </p:nvSpPr>
        <p:spPr>
          <a:xfrm>
            <a:off x="5014425" y="1477500"/>
            <a:ext cx="404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What is API Rate Limiter?</a:t>
            </a:r>
            <a:r>
              <a:rPr lang="en" sz="2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>
            <p:ph idx="12" type="sldNum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22"/>
          <p:cNvSpPr txBox="1"/>
          <p:nvPr/>
        </p:nvSpPr>
        <p:spPr>
          <a:xfrm>
            <a:off x="322400" y="457375"/>
            <a:ext cx="6320700" cy="3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Purpose of API Rate Limiter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It’s mainly used to: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Prevent abuse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stop users or bots from overloading the server with too many requests.</a:t>
            </a:r>
            <a:b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 fair usage 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 distribute resources evenly among all users.</a:t>
            </a:r>
            <a:b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Protect server stability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prevent crashes or slowdowns due to heavy traffic.</a:t>
            </a:r>
            <a:b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costs 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 limit API usage in paid or limited plans (e.g., free-tier users get fewer requests).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3"/>
          <p:cNvSpPr txBox="1"/>
          <p:nvPr>
            <p:ph type="title"/>
          </p:nvPr>
        </p:nvSpPr>
        <p:spPr>
          <a:xfrm>
            <a:off x="333925" y="587150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SRS document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119975" y="1357100"/>
            <a:ext cx="757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https://github.com/pestechnology/PESU_RR_CSE_B_P73_API_Rate_Limiter_QuadCore/blob/main/docs/SRS/SRS.pdf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3"/>
          <p:cNvSpPr txBox="1"/>
          <p:nvPr/>
        </p:nvSpPr>
        <p:spPr>
          <a:xfrm>
            <a:off x="179950" y="2541750"/>
            <a:ext cx="862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https://ankitamuni2005-1755576805070.atlassian.net/jira/software/c/projects/QC/boards/34/backlog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3"/>
          <p:cNvSpPr txBox="1"/>
          <p:nvPr/>
        </p:nvSpPr>
        <p:spPr>
          <a:xfrm>
            <a:off x="179950" y="2076750"/>
            <a:ext cx="46485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Product Backlog</a:t>
            </a:r>
            <a:endParaRPr sz="2800">
              <a:solidFill>
                <a:schemeClr val="dk1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/>
          <p:nvPr>
            <p:ph type="title"/>
          </p:nvPr>
        </p:nvSpPr>
        <p:spPr>
          <a:xfrm>
            <a:off x="215325" y="542738"/>
            <a:ext cx="4184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Epics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56" name="Google Shape;2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2663"/>
            <a:ext cx="8839199" cy="1870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>
            <p:ph type="title"/>
          </p:nvPr>
        </p:nvSpPr>
        <p:spPr>
          <a:xfrm>
            <a:off x="215325" y="542750"/>
            <a:ext cx="516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Sprint 1  - ( 8/10/25) to ( 24/10/25)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262" name="Google Shape;2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50" y="1803950"/>
            <a:ext cx="8037626" cy="26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/>
          <p:nvPr>
            <p:ph type="title"/>
          </p:nvPr>
        </p:nvSpPr>
        <p:spPr>
          <a:xfrm>
            <a:off x="215325" y="542750"/>
            <a:ext cx="525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Sprint 2 - (24/10/25) to (11/11/25)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68" name="Google Shape;2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850" y="1772675"/>
            <a:ext cx="8535901" cy="25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